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dc2ae101c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dc2ae101c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463b678e56_1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463b678e56_1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463b678e56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463b678e56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461985942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461985942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461985942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461985942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4619859424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4619859424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463b678e56_1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463b678e56_1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463b678e56_1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463b678e56_1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06c3654194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06c3654194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463b678e56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463b678e5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523600" y="3764575"/>
            <a:ext cx="3831900" cy="48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0650" y="221550"/>
            <a:ext cx="1227375" cy="874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7" name="Google Shape;17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07299" y="162025"/>
            <a:ext cx="1000001" cy="712576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/>
          <p:nvPr/>
        </p:nvSpPr>
        <p:spPr>
          <a:xfrm>
            <a:off x="2053550" y="4611800"/>
            <a:ext cx="42864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/>
              <a:t>Private &amp; Confidential</a:t>
            </a:r>
            <a:r>
              <a:rPr lang="en" sz="1000"/>
              <a:t>©</a:t>
            </a:r>
            <a:endParaRPr sz="1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Sycamore Growth Group, LLC</a:t>
            </a:r>
            <a:endParaRPr sz="10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07299" y="162025"/>
            <a:ext cx="1000001" cy="712576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/>
          <p:nvPr/>
        </p:nvSpPr>
        <p:spPr>
          <a:xfrm>
            <a:off x="2450400" y="4568875"/>
            <a:ext cx="4140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solidFill>
                  <a:schemeClr val="accent1"/>
                </a:solidFill>
              </a:rPr>
              <a:t>Private &amp; Confidential©</a:t>
            </a:r>
            <a:endParaRPr i="1" sz="1000">
              <a:solidFill>
                <a:schemeClr val="accen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accent1"/>
                </a:solidFill>
              </a:rPr>
              <a:t>Sycamore Growth Group, LLC</a:t>
            </a:r>
            <a:endParaRPr sz="10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rkleban@sycamoregrowthgroup.com" TargetMode="External"/><Relationship Id="rId4" Type="http://schemas.openxmlformats.org/officeDocument/2006/relationships/hyperlink" Target="mailto:jbean@sycamoregrowthgroup.com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Sycamore Growth Group</a:t>
            </a:r>
            <a:endParaRPr b="1"/>
          </a:p>
        </p:txBody>
      </p:sp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311700" y="1152475"/>
            <a:ext cx="8520600" cy="202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-34160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 sz="7118"/>
              <a:t>Advisory Firm: R&amp;D Tax Credits</a:t>
            </a:r>
            <a:endParaRPr b="1" sz="7118"/>
          </a:p>
          <a:p>
            <a:pPr indent="-33525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6718"/>
              <a:t>Founded: 2011</a:t>
            </a:r>
            <a:endParaRPr sz="6718"/>
          </a:p>
          <a:p>
            <a:pPr indent="-33525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6718"/>
              <a:t>20 Employees</a:t>
            </a:r>
            <a:endParaRPr sz="6718"/>
          </a:p>
          <a:p>
            <a:pPr indent="-34160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 sz="7118"/>
              <a:t>Point of Differentiation to Other Specialty R&amp;D Firms</a:t>
            </a:r>
            <a:endParaRPr b="1" sz="7118"/>
          </a:p>
          <a:p>
            <a:pPr indent="-33525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6718"/>
              <a:t>Industrial Strength Substantiation</a:t>
            </a:r>
            <a:endParaRPr sz="6718"/>
          </a:p>
          <a:p>
            <a:pPr indent="-335252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6718"/>
              <a:t>Writing = Safety</a:t>
            </a:r>
            <a:endParaRPr sz="6718"/>
          </a:p>
          <a:p>
            <a:pPr indent="-335252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 sz="6718"/>
              <a:t>Never had a certification rejected under audit</a:t>
            </a:r>
            <a:endParaRPr sz="6718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7118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/>
          </a:p>
        </p:txBody>
      </p:sp>
      <p:sp>
        <p:nvSpPr>
          <p:cNvPr id="61" name="Google Shape;61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311700" y="3576400"/>
            <a:ext cx="3951600" cy="9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Rick Kleban </a:t>
            </a: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rkleban@sycamoregrowthgroup.com</a:t>
            </a:r>
            <a:r>
              <a:rPr lang="en">
                <a:solidFill>
                  <a:schemeClr val="dk2"/>
                </a:solidFill>
              </a:rPr>
              <a:t> 614-975-1280</a:t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4880700" y="3576400"/>
            <a:ext cx="3951600" cy="7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Jamie Bean </a:t>
            </a:r>
            <a:r>
              <a:rPr lang="en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jbean@sycamoregrowthgroup.com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about the Section 41 Credit?</a:t>
            </a:r>
            <a:endParaRPr/>
          </a:p>
        </p:txBody>
      </p:sp>
      <p:sp>
        <p:nvSpPr>
          <p:cNvPr id="169" name="Google Shape;16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Must I record expenses under section 174 to claim the Section 41 Credit?</a:t>
            </a:r>
            <a:endParaRPr b="1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No. Secti</a:t>
            </a:r>
            <a:r>
              <a:rPr lang="en" sz="1600"/>
              <a:t>on 41 includes the “may clause”: Qualified research means research with respect to </a:t>
            </a:r>
            <a:r>
              <a:rPr i="1" lang="en" sz="1600" u="sng"/>
              <a:t>which expenditures </a:t>
            </a:r>
            <a:r>
              <a:rPr b="1" i="1" lang="en" sz="1600" u="sng"/>
              <a:t>may</a:t>
            </a:r>
            <a:r>
              <a:rPr i="1" lang="en" sz="1600" u="sng"/>
              <a:t> be treated as specified research</a:t>
            </a:r>
            <a:r>
              <a:rPr lang="en" sz="1600"/>
              <a:t> or experimental expenditures under section 174…</a:t>
            </a:r>
            <a:endParaRPr sz="1600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The IRS Audit Techniques Guide for 41 calls this “</a:t>
            </a:r>
            <a:r>
              <a:rPr b="1" lang="en"/>
              <a:t>The Section 174 </a:t>
            </a:r>
            <a:r>
              <a:rPr b="1" i="1" lang="en" u="sng"/>
              <a:t>Test</a:t>
            </a:r>
            <a:r>
              <a:rPr lang="en"/>
              <a:t>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If I don’t claim the Section 41 credit does that mean I can ignore section 174 amortization?</a:t>
            </a:r>
            <a:endParaRPr b="1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No. Foregoing the credit is not a shield against amortization under 174.</a:t>
            </a:r>
            <a:endParaRPr sz="1600"/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>
                <a:solidFill>
                  <a:srgbClr val="FF0000"/>
                </a:solidFill>
              </a:rPr>
              <a:t>*Understand the nature of activity and stage of business!</a:t>
            </a:r>
            <a:endParaRPr sz="1600"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Is the credit still beneficial?</a:t>
            </a:r>
            <a:endParaRPr b="1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Yes. The credit is still an important tool, regardless of how you record R&amp;E</a:t>
            </a:r>
            <a:endParaRPr sz="1600"/>
          </a:p>
        </p:txBody>
      </p:sp>
      <p:sp>
        <p:nvSpPr>
          <p:cNvPr id="170" name="Google Shape;170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20"/>
              <a:t>Topics</a:t>
            </a:r>
            <a:endParaRPr sz="2520"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099650"/>
            <a:ext cx="8520600" cy="33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" sz="2400"/>
              <a:t>174 Rule Change</a:t>
            </a:r>
            <a:endParaRPr b="1" sz="2400"/>
          </a:p>
          <a:p>
            <a:pPr indent="-381000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Relay what some other CPA’s are advising their client</a:t>
            </a:r>
            <a:endParaRPr sz="2400"/>
          </a:p>
          <a:p>
            <a:pPr indent="-381000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Share our current understanding of application</a:t>
            </a:r>
            <a:endParaRPr sz="2400"/>
          </a:p>
          <a:p>
            <a:pPr indent="-381000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b="1" lang="en" sz="2400"/>
              <a:t>Section 41 and Section 174 Interplay</a:t>
            </a:r>
            <a:endParaRPr b="1" sz="2400"/>
          </a:p>
          <a:p>
            <a:pPr indent="-381000" lvl="1" marL="9144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Does claiming the R&amp;D credit under section 41 impact treatment under 174?</a:t>
            </a:r>
            <a:endParaRPr sz="2400"/>
          </a:p>
        </p:txBody>
      </p:sp>
      <p:sp>
        <p:nvSpPr>
          <p:cNvPr id="70" name="Google Shape;7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Accounting Industry’s Position on 174?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Assumption: </a:t>
            </a:r>
            <a:r>
              <a:rPr b="1" lang="en"/>
              <a:t>174 Controls the Treatment for </a:t>
            </a:r>
            <a:r>
              <a:rPr b="1" lang="en" u="sng"/>
              <a:t>ALL</a:t>
            </a:r>
            <a:r>
              <a:rPr b="1" lang="en"/>
              <a:t> expenses that meet the broad definition of Research &amp; Experimentation (R&amp;E)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Why Do They Think That?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174 applies to R&amp;E </a:t>
            </a:r>
            <a:r>
              <a:rPr i="1" lang="en" u="sng"/>
              <a:t>expenditures</a:t>
            </a:r>
            <a:r>
              <a:rPr lang="en"/>
              <a:t> </a:t>
            </a:r>
            <a:r>
              <a:rPr i="1" lang="en"/>
              <a:t>“</a:t>
            </a:r>
            <a:r>
              <a:rPr i="1" lang="en" u="sng"/>
              <a:t>in connection with</a:t>
            </a:r>
            <a:r>
              <a:rPr i="1" lang="en"/>
              <a:t>”</a:t>
            </a:r>
            <a:r>
              <a:rPr lang="en"/>
              <a:t> the business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162 applies </a:t>
            </a:r>
            <a:r>
              <a:rPr i="1" lang="en" u="sng"/>
              <a:t>expenses</a:t>
            </a:r>
            <a:r>
              <a:rPr lang="en"/>
              <a:t> to </a:t>
            </a:r>
            <a:r>
              <a:rPr i="1" lang="en"/>
              <a:t>“</a:t>
            </a:r>
            <a:r>
              <a:rPr i="1" lang="en" u="sng"/>
              <a:t>carrying on</a:t>
            </a:r>
            <a:r>
              <a:rPr i="1" lang="en"/>
              <a:t>”</a:t>
            </a:r>
            <a:r>
              <a:rPr lang="en"/>
              <a:t> the business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Key Error: Industry wrongly thinks that 174 is a broader standard and thus must </a:t>
            </a:r>
            <a:r>
              <a:rPr lang="en"/>
              <a:t>control</a:t>
            </a:r>
            <a:r>
              <a:rPr lang="en"/>
              <a:t> </a:t>
            </a:r>
            <a:r>
              <a:rPr lang="en" u="sng"/>
              <a:t>ALL</a:t>
            </a:r>
            <a:r>
              <a:rPr lang="en"/>
              <a:t> R&amp;E cost treatment. Actually, 174 is the </a:t>
            </a:r>
            <a:r>
              <a:rPr lang="en" u="sng"/>
              <a:t>Lesser Standard</a:t>
            </a:r>
            <a:r>
              <a:rPr lang="en" u="sng"/>
              <a:t>.</a:t>
            </a:r>
            <a:endParaRPr u="sng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FF0000"/>
                </a:solidFill>
              </a:rPr>
              <a:t>*Dogs vs Wolves*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20"/>
              <a:t>Why is the Industry So Entrenched?</a:t>
            </a:r>
            <a:endParaRPr sz="2520"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341788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b="1" lang="en" sz="2300"/>
              <a:t>Bias toward their own self interests.</a:t>
            </a:r>
            <a:endParaRPr b="1" sz="2300"/>
          </a:p>
          <a:p>
            <a:pPr indent="-341788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300"/>
              <a:t>Overpayment is “safe” </a:t>
            </a:r>
            <a:endParaRPr sz="2300"/>
          </a:p>
          <a:p>
            <a:pPr indent="-341788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b="1" lang="en" sz="2300"/>
              <a:t>Safety in numbers. </a:t>
            </a:r>
            <a:endParaRPr b="1" sz="2300"/>
          </a:p>
          <a:p>
            <a:pPr indent="-341788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300"/>
              <a:t>Afraid to act differently.</a:t>
            </a:r>
            <a:endParaRPr sz="2300"/>
          </a:p>
          <a:p>
            <a:pPr indent="-341788" lvl="2" marL="1371600" rtl="0" algn="l">
              <a:spcBef>
                <a:spcPts val="0"/>
              </a:spcBef>
              <a:spcAft>
                <a:spcPts val="0"/>
              </a:spcAft>
              <a:buSzPct val="100000"/>
              <a:buAutoNum type="romanLcPeriod"/>
            </a:pPr>
            <a:r>
              <a:rPr lang="en" sz="2300"/>
              <a:t>If everyone is wrong, </a:t>
            </a:r>
            <a:r>
              <a:rPr lang="en" sz="2300"/>
              <a:t>disgruntled</a:t>
            </a:r>
            <a:r>
              <a:rPr lang="en" sz="2300"/>
              <a:t> clients have </a:t>
            </a:r>
            <a:r>
              <a:rPr lang="en" sz="2300"/>
              <a:t>nowhere</a:t>
            </a:r>
            <a:r>
              <a:rPr lang="en" sz="2300"/>
              <a:t> to run</a:t>
            </a:r>
            <a:endParaRPr sz="2300"/>
          </a:p>
          <a:p>
            <a:pPr indent="-341788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b="1" lang="en" sz="2300"/>
              <a:t>Honest Confusion</a:t>
            </a:r>
            <a:endParaRPr b="1" sz="2300"/>
          </a:p>
          <a:p>
            <a:pPr indent="-341788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300"/>
              <a:t>Lesser known </a:t>
            </a:r>
            <a:r>
              <a:rPr lang="en" sz="2300"/>
              <a:t>section</a:t>
            </a:r>
            <a:r>
              <a:rPr lang="en" sz="2300"/>
              <a:t> of Tax Code</a:t>
            </a:r>
            <a:endParaRPr sz="2300"/>
          </a:p>
          <a:p>
            <a:pPr indent="-341788" lvl="2" marL="1371600" rtl="0" algn="l">
              <a:spcBef>
                <a:spcPts val="0"/>
              </a:spcBef>
              <a:spcAft>
                <a:spcPts val="0"/>
              </a:spcAft>
              <a:buSzPct val="100000"/>
              <a:buAutoNum type="romanLcPeriod"/>
            </a:pPr>
            <a:r>
              <a:rPr lang="en" sz="2300"/>
              <a:t>“Maybe we were always doing it wrong”</a:t>
            </a:r>
            <a:endParaRPr sz="2300"/>
          </a:p>
          <a:p>
            <a:pPr indent="-341788" lvl="2" marL="1371600" rtl="0" algn="l">
              <a:spcBef>
                <a:spcPts val="0"/>
              </a:spcBef>
              <a:spcAft>
                <a:spcPts val="0"/>
              </a:spcAft>
              <a:buSzPct val="100000"/>
              <a:buAutoNum type="romanLcPeriod"/>
            </a:pPr>
            <a:r>
              <a:rPr lang="en" sz="2300"/>
              <a:t>“It was six one way, a half dozen the other”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20"/>
              <a:t>174 Election: Who </a:t>
            </a:r>
            <a:r>
              <a:rPr lang="en" sz="2520" u="sng"/>
              <a:t>Has</a:t>
            </a:r>
            <a:r>
              <a:rPr lang="en" sz="2520"/>
              <a:t> to Use 174?</a:t>
            </a:r>
            <a:endParaRPr sz="2520"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arenR"/>
            </a:pPr>
            <a:r>
              <a:rPr lang="en" sz="2300"/>
              <a:t>Start Ups (Pre Revenue)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"/>
          </a:p>
          <a:p>
            <a:pPr indent="-374650" lvl="0" marL="457200" rtl="0" algn="l">
              <a:spcBef>
                <a:spcPts val="1200"/>
              </a:spcBef>
              <a:spcAft>
                <a:spcPts val="0"/>
              </a:spcAft>
              <a:buSzPts val="2300"/>
              <a:buAutoNum type="arabicParenR"/>
            </a:pPr>
            <a:r>
              <a:rPr lang="en" sz="2300"/>
              <a:t>Internal (self-funded) R&amp;D that is for </a:t>
            </a:r>
            <a:r>
              <a:rPr i="1" lang="en" sz="2300"/>
              <a:t>pursuing</a:t>
            </a:r>
            <a:r>
              <a:rPr lang="en" sz="2300"/>
              <a:t> a business, NOT </a:t>
            </a:r>
            <a:r>
              <a:rPr i="1" lang="en" sz="2300"/>
              <a:t>carrying on</a:t>
            </a:r>
            <a:r>
              <a:rPr lang="en" sz="2300"/>
              <a:t> a business.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300">
                <a:solidFill>
                  <a:srgbClr val="FF0000"/>
                </a:solidFill>
              </a:rPr>
              <a:t>*Understand the nature of your activities and the stage of business to which they relate!</a:t>
            </a:r>
            <a:endParaRPr sz="2300">
              <a:solidFill>
                <a:srgbClr val="FF0000"/>
              </a:solidFill>
            </a:endParaRPr>
          </a:p>
        </p:txBody>
      </p:sp>
      <p:sp>
        <p:nvSpPr>
          <p:cNvPr id="91" name="Google Shape;91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720"/>
              <a:t>How do we support or interpretation?</a:t>
            </a:r>
            <a:endParaRPr sz="2720"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11700" y="1330225"/>
            <a:ext cx="8520600" cy="33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2700"/>
              <a:t>Understand</a:t>
            </a:r>
            <a:r>
              <a:rPr lang="en" sz="2700"/>
              <a:t> Congressional Intent (Matching)</a:t>
            </a:r>
            <a:endParaRPr sz="17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Unlike </a:t>
            </a:r>
            <a:r>
              <a:rPr i="1" lang="en" sz="1900"/>
              <a:t>ordinary and necessary</a:t>
            </a:r>
            <a:r>
              <a:rPr lang="en" sz="1900"/>
              <a:t> </a:t>
            </a:r>
            <a:r>
              <a:rPr i="1" lang="en" sz="1900"/>
              <a:t>expenses</a:t>
            </a:r>
            <a:r>
              <a:rPr lang="en" sz="1900"/>
              <a:t> incurred in carrying on a trade or business, R&amp;E </a:t>
            </a:r>
            <a:r>
              <a:rPr i="1" lang="en" sz="1900"/>
              <a:t>investment</a:t>
            </a:r>
            <a:r>
              <a:rPr lang="en" sz="1900"/>
              <a:t> provides unknown benefit over unknown amounts of time. Amortization better matches economic cost to benefit for investments, but not ordinary and necessary expenses.</a:t>
            </a:r>
            <a:endParaRPr sz="29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2700"/>
              <a:t>Code Sections Must Work Together</a:t>
            </a:r>
            <a:endParaRPr sz="2700"/>
          </a:p>
        </p:txBody>
      </p:sp>
      <p:sp>
        <p:nvSpPr>
          <p:cNvPr id="98" name="Google Shape;98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R&amp;E and</a:t>
            </a:r>
            <a:r>
              <a:rPr lang="en"/>
              <a:t> the rest of the tax code</a:t>
            </a:r>
            <a:endParaRPr/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311700" y="1330225"/>
            <a:ext cx="8520600" cy="33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Is it reasonable to pull expenses out of COGS (471)?</a:t>
            </a:r>
            <a:endParaRPr sz="2300"/>
          </a:p>
          <a:p>
            <a:pPr indent="-374650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i="1" lang="en" sz="2300"/>
              <a:t>There is precedent for the IRS treating COGS and deductions differently</a:t>
            </a:r>
            <a:endParaRPr i="1" sz="2300"/>
          </a:p>
          <a:p>
            <a:pPr indent="-37465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Can we be certain that 174 over rules all other sections? </a:t>
            </a:r>
            <a:endParaRPr sz="2300"/>
          </a:p>
          <a:p>
            <a:pPr indent="-374650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167: Fixed Assets</a:t>
            </a:r>
            <a:endParaRPr sz="2300"/>
          </a:p>
          <a:p>
            <a:pPr indent="-361950" lvl="2" marL="13716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" sz="2100"/>
              <a:t>Clear guidance exists</a:t>
            </a:r>
            <a:endParaRPr sz="2100"/>
          </a:p>
          <a:p>
            <a:pPr indent="-374650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300"/>
              <a:buChar char="○"/>
            </a:pPr>
            <a:r>
              <a:rPr lang="en" sz="2300"/>
              <a:t>162: Ordinary Business Expenses</a:t>
            </a:r>
            <a:endParaRPr sz="2300"/>
          </a:p>
          <a:p>
            <a:pPr indent="-361950" lvl="2" marL="13716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" sz="2100"/>
              <a:t>Reasonable basis exists </a:t>
            </a:r>
            <a:endParaRPr sz="2100"/>
          </a:p>
        </p:txBody>
      </p:sp>
      <p:sp>
        <p:nvSpPr>
          <p:cNvPr id="105" name="Google Shape;105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1" name="Google Shape;111;p20"/>
          <p:cNvSpPr txBox="1"/>
          <p:nvPr/>
        </p:nvSpPr>
        <p:spPr>
          <a:xfrm>
            <a:off x="1078423" y="95050"/>
            <a:ext cx="646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Research &amp; Experimentation (R&amp;E) Expense Decision Tree</a:t>
            </a:r>
            <a:endParaRPr sz="1800"/>
          </a:p>
        </p:txBody>
      </p:sp>
      <p:cxnSp>
        <p:nvCxnSpPr>
          <p:cNvPr id="112" name="Google Shape;112;p20"/>
          <p:cNvCxnSpPr/>
          <p:nvPr/>
        </p:nvCxnSpPr>
        <p:spPr>
          <a:xfrm flipH="1">
            <a:off x="3302839" y="1110860"/>
            <a:ext cx="1294800" cy="6231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3" name="Google Shape;113;p20"/>
          <p:cNvSpPr txBox="1"/>
          <p:nvPr/>
        </p:nvSpPr>
        <p:spPr>
          <a:xfrm>
            <a:off x="3280703" y="1122087"/>
            <a:ext cx="51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Yes</a:t>
            </a:r>
            <a:endParaRPr/>
          </a:p>
        </p:txBody>
      </p:sp>
      <p:cxnSp>
        <p:nvCxnSpPr>
          <p:cNvPr id="114" name="Google Shape;114;p20"/>
          <p:cNvCxnSpPr/>
          <p:nvPr/>
        </p:nvCxnSpPr>
        <p:spPr>
          <a:xfrm>
            <a:off x="4597639" y="1110860"/>
            <a:ext cx="1243500" cy="605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5" name="Google Shape;115;p20"/>
          <p:cNvSpPr txBox="1"/>
          <p:nvPr/>
        </p:nvSpPr>
        <p:spPr>
          <a:xfrm>
            <a:off x="5523186" y="1122087"/>
            <a:ext cx="51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</a:t>
            </a:r>
            <a:endParaRPr/>
          </a:p>
        </p:txBody>
      </p:sp>
      <p:sp>
        <p:nvSpPr>
          <p:cNvPr id="116" name="Google Shape;116;p20"/>
          <p:cNvSpPr txBox="1"/>
          <p:nvPr/>
        </p:nvSpPr>
        <p:spPr>
          <a:xfrm>
            <a:off x="2618054" y="1661479"/>
            <a:ext cx="1243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Carrying on?</a:t>
            </a:r>
            <a:endParaRPr/>
          </a:p>
        </p:txBody>
      </p:sp>
      <p:cxnSp>
        <p:nvCxnSpPr>
          <p:cNvPr id="117" name="Google Shape;117;p20"/>
          <p:cNvCxnSpPr/>
          <p:nvPr/>
        </p:nvCxnSpPr>
        <p:spPr>
          <a:xfrm flipH="1">
            <a:off x="2247363" y="2070389"/>
            <a:ext cx="763800" cy="4959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8" name="Google Shape;118;p20"/>
          <p:cNvCxnSpPr/>
          <p:nvPr/>
        </p:nvCxnSpPr>
        <p:spPr>
          <a:xfrm>
            <a:off x="3280703" y="2081271"/>
            <a:ext cx="584100" cy="511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9" name="Google Shape;119;p20"/>
          <p:cNvSpPr txBox="1"/>
          <p:nvPr/>
        </p:nvSpPr>
        <p:spPr>
          <a:xfrm>
            <a:off x="2101376" y="2081271"/>
            <a:ext cx="51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Yes</a:t>
            </a:r>
            <a:endParaRPr/>
          </a:p>
        </p:txBody>
      </p:sp>
      <p:sp>
        <p:nvSpPr>
          <p:cNvPr id="120" name="Google Shape;120;p20"/>
          <p:cNvSpPr txBox="1"/>
          <p:nvPr/>
        </p:nvSpPr>
        <p:spPr>
          <a:xfrm>
            <a:off x="3658643" y="2070389"/>
            <a:ext cx="51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</a:t>
            </a:r>
            <a:endParaRPr/>
          </a:p>
        </p:txBody>
      </p:sp>
      <p:sp>
        <p:nvSpPr>
          <p:cNvPr id="121" name="Google Shape;121;p20"/>
          <p:cNvSpPr txBox="1"/>
          <p:nvPr/>
        </p:nvSpPr>
        <p:spPr>
          <a:xfrm>
            <a:off x="1680193" y="2661970"/>
            <a:ext cx="135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COGS or FA?</a:t>
            </a:r>
            <a:endParaRPr/>
          </a:p>
        </p:txBody>
      </p:sp>
      <p:cxnSp>
        <p:nvCxnSpPr>
          <p:cNvPr id="122" name="Google Shape;122;p20"/>
          <p:cNvCxnSpPr/>
          <p:nvPr/>
        </p:nvCxnSpPr>
        <p:spPr>
          <a:xfrm flipH="1">
            <a:off x="1573723" y="3062184"/>
            <a:ext cx="527700" cy="5046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3" name="Google Shape;123;p20"/>
          <p:cNvCxnSpPr/>
          <p:nvPr/>
        </p:nvCxnSpPr>
        <p:spPr>
          <a:xfrm>
            <a:off x="2427135" y="3088270"/>
            <a:ext cx="404400" cy="4785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4" name="Google Shape;124;p20"/>
          <p:cNvSpPr txBox="1"/>
          <p:nvPr/>
        </p:nvSpPr>
        <p:spPr>
          <a:xfrm>
            <a:off x="843638" y="3636375"/>
            <a:ext cx="1404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See 471 or 167</a:t>
            </a:r>
            <a:endParaRPr/>
          </a:p>
        </p:txBody>
      </p:sp>
      <p:sp>
        <p:nvSpPr>
          <p:cNvPr id="125" name="Google Shape;125;p20"/>
          <p:cNvSpPr txBox="1"/>
          <p:nvPr/>
        </p:nvSpPr>
        <p:spPr>
          <a:xfrm>
            <a:off x="1237224" y="3062172"/>
            <a:ext cx="51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Yes</a:t>
            </a:r>
            <a:endParaRPr/>
          </a:p>
        </p:txBody>
      </p:sp>
      <p:sp>
        <p:nvSpPr>
          <p:cNvPr id="126" name="Google Shape;126;p20"/>
          <p:cNvSpPr txBox="1"/>
          <p:nvPr/>
        </p:nvSpPr>
        <p:spPr>
          <a:xfrm>
            <a:off x="2676771" y="3062172"/>
            <a:ext cx="51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</a:t>
            </a:r>
            <a:endParaRPr/>
          </a:p>
        </p:txBody>
      </p:sp>
      <p:sp>
        <p:nvSpPr>
          <p:cNvPr id="127" name="Google Shape;127;p20"/>
          <p:cNvSpPr txBox="1"/>
          <p:nvPr/>
        </p:nvSpPr>
        <p:spPr>
          <a:xfrm>
            <a:off x="2700257" y="4542575"/>
            <a:ext cx="1494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Amortize 5 Yrs</a:t>
            </a:r>
            <a:endParaRPr/>
          </a:p>
        </p:txBody>
      </p:sp>
      <p:sp>
        <p:nvSpPr>
          <p:cNvPr id="128" name="Google Shape;128;p20"/>
          <p:cNvSpPr txBox="1"/>
          <p:nvPr/>
        </p:nvSpPr>
        <p:spPr>
          <a:xfrm>
            <a:off x="3215057" y="2722764"/>
            <a:ext cx="1404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Amortize 5 Yrs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(Start-Up)</a:t>
            </a:r>
            <a:endParaRPr/>
          </a:p>
        </p:txBody>
      </p:sp>
      <p:sp>
        <p:nvSpPr>
          <p:cNvPr id="129" name="Google Shape;129;p20"/>
          <p:cNvSpPr txBox="1"/>
          <p:nvPr/>
        </p:nvSpPr>
        <p:spPr>
          <a:xfrm>
            <a:off x="5577421" y="1661479"/>
            <a:ext cx="1243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Carrying on?</a:t>
            </a:r>
            <a:endParaRPr/>
          </a:p>
        </p:txBody>
      </p:sp>
      <p:cxnSp>
        <p:nvCxnSpPr>
          <p:cNvPr id="130" name="Google Shape;130;p20"/>
          <p:cNvCxnSpPr>
            <a:endCxn id="131" idx="0"/>
          </p:cNvCxnSpPr>
          <p:nvPr/>
        </p:nvCxnSpPr>
        <p:spPr>
          <a:xfrm flipH="1">
            <a:off x="5502301" y="2070515"/>
            <a:ext cx="468300" cy="651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2" name="Google Shape;132;p20"/>
          <p:cNvCxnSpPr/>
          <p:nvPr/>
        </p:nvCxnSpPr>
        <p:spPr>
          <a:xfrm>
            <a:off x="6504057" y="2061675"/>
            <a:ext cx="752400" cy="635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3" name="Google Shape;133;p20"/>
          <p:cNvSpPr txBox="1"/>
          <p:nvPr/>
        </p:nvSpPr>
        <p:spPr>
          <a:xfrm>
            <a:off x="5060743" y="2081271"/>
            <a:ext cx="51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Yes</a:t>
            </a:r>
            <a:endParaRPr/>
          </a:p>
        </p:txBody>
      </p:sp>
      <p:sp>
        <p:nvSpPr>
          <p:cNvPr id="134" name="Google Shape;134;p20"/>
          <p:cNvSpPr txBox="1"/>
          <p:nvPr/>
        </p:nvSpPr>
        <p:spPr>
          <a:xfrm>
            <a:off x="6953314" y="2070389"/>
            <a:ext cx="51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</a:t>
            </a:r>
            <a:endParaRPr/>
          </a:p>
        </p:txBody>
      </p:sp>
      <p:cxnSp>
        <p:nvCxnSpPr>
          <p:cNvPr id="135" name="Google Shape;135;p20"/>
          <p:cNvCxnSpPr/>
          <p:nvPr/>
        </p:nvCxnSpPr>
        <p:spPr>
          <a:xfrm flipH="1">
            <a:off x="4640720" y="3123177"/>
            <a:ext cx="527700" cy="504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6" name="Google Shape;136;p20"/>
          <p:cNvCxnSpPr/>
          <p:nvPr/>
        </p:nvCxnSpPr>
        <p:spPr>
          <a:xfrm>
            <a:off x="5494132" y="3149263"/>
            <a:ext cx="404400" cy="478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7" name="Google Shape;137;p20"/>
          <p:cNvSpPr txBox="1"/>
          <p:nvPr/>
        </p:nvSpPr>
        <p:spPr>
          <a:xfrm>
            <a:off x="4354221" y="3210165"/>
            <a:ext cx="51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Yes</a:t>
            </a:r>
            <a:endParaRPr/>
          </a:p>
        </p:txBody>
      </p:sp>
      <p:sp>
        <p:nvSpPr>
          <p:cNvPr id="138" name="Google Shape;138;p20"/>
          <p:cNvSpPr txBox="1"/>
          <p:nvPr/>
        </p:nvSpPr>
        <p:spPr>
          <a:xfrm>
            <a:off x="5767243" y="3210165"/>
            <a:ext cx="51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</a:t>
            </a:r>
            <a:endParaRPr/>
          </a:p>
        </p:txBody>
      </p:sp>
      <p:sp>
        <p:nvSpPr>
          <p:cNvPr id="131" name="Google Shape;131;p20"/>
          <p:cNvSpPr txBox="1"/>
          <p:nvPr/>
        </p:nvSpPr>
        <p:spPr>
          <a:xfrm>
            <a:off x="4822801" y="2721815"/>
            <a:ext cx="135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COGS or FA?</a:t>
            </a:r>
            <a:endParaRPr/>
          </a:p>
        </p:txBody>
      </p:sp>
      <p:sp>
        <p:nvSpPr>
          <p:cNvPr id="139" name="Google Shape;139;p20"/>
          <p:cNvSpPr txBox="1"/>
          <p:nvPr/>
        </p:nvSpPr>
        <p:spPr>
          <a:xfrm>
            <a:off x="3948977" y="3698507"/>
            <a:ext cx="1404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See 471 or 167</a:t>
            </a:r>
            <a:endParaRPr/>
          </a:p>
        </p:txBody>
      </p:sp>
      <p:sp>
        <p:nvSpPr>
          <p:cNvPr id="140" name="Google Shape;140;p20"/>
          <p:cNvSpPr txBox="1"/>
          <p:nvPr/>
        </p:nvSpPr>
        <p:spPr>
          <a:xfrm>
            <a:off x="5523186" y="3698507"/>
            <a:ext cx="763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162</a:t>
            </a:r>
            <a:endParaRPr/>
          </a:p>
        </p:txBody>
      </p:sp>
      <p:sp>
        <p:nvSpPr>
          <p:cNvPr id="141" name="Google Shape;141;p20"/>
          <p:cNvSpPr txBox="1"/>
          <p:nvPr/>
        </p:nvSpPr>
        <p:spPr>
          <a:xfrm>
            <a:off x="6977619" y="2722764"/>
            <a:ext cx="887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Start-Up Expense</a:t>
            </a:r>
            <a:endParaRPr/>
          </a:p>
        </p:txBody>
      </p:sp>
      <p:cxnSp>
        <p:nvCxnSpPr>
          <p:cNvPr id="142" name="Google Shape;142;p20"/>
          <p:cNvCxnSpPr/>
          <p:nvPr/>
        </p:nvCxnSpPr>
        <p:spPr>
          <a:xfrm flipH="1">
            <a:off x="6912799" y="3299179"/>
            <a:ext cx="168900" cy="504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43" name="Google Shape;143;p20"/>
          <p:cNvCxnSpPr/>
          <p:nvPr/>
        </p:nvCxnSpPr>
        <p:spPr>
          <a:xfrm>
            <a:off x="7707537" y="3312229"/>
            <a:ext cx="404400" cy="478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4" name="Google Shape;144;p20"/>
          <p:cNvSpPr txBox="1"/>
          <p:nvPr/>
        </p:nvSpPr>
        <p:spPr>
          <a:xfrm>
            <a:off x="6457170" y="3351377"/>
            <a:ext cx="51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Yes</a:t>
            </a:r>
            <a:endParaRPr/>
          </a:p>
        </p:txBody>
      </p:sp>
      <p:sp>
        <p:nvSpPr>
          <p:cNvPr id="145" name="Google Shape;145;p20"/>
          <p:cNvSpPr txBox="1"/>
          <p:nvPr/>
        </p:nvSpPr>
        <p:spPr>
          <a:xfrm>
            <a:off x="8005323" y="3210181"/>
            <a:ext cx="51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</a:t>
            </a:r>
            <a:endParaRPr/>
          </a:p>
        </p:txBody>
      </p:sp>
      <p:sp>
        <p:nvSpPr>
          <p:cNvPr id="146" name="Google Shape;146;p20"/>
          <p:cNvSpPr txBox="1"/>
          <p:nvPr/>
        </p:nvSpPr>
        <p:spPr>
          <a:xfrm>
            <a:off x="6504057" y="3817908"/>
            <a:ext cx="887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See 195</a:t>
            </a:r>
            <a:endParaRPr/>
          </a:p>
        </p:txBody>
      </p:sp>
      <p:sp>
        <p:nvSpPr>
          <p:cNvPr id="147" name="Google Shape;147;p20"/>
          <p:cNvSpPr txBox="1"/>
          <p:nvPr/>
        </p:nvSpPr>
        <p:spPr>
          <a:xfrm>
            <a:off x="7788096" y="3747298"/>
            <a:ext cx="763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Basis</a:t>
            </a:r>
            <a:endParaRPr/>
          </a:p>
        </p:txBody>
      </p:sp>
      <p:sp>
        <p:nvSpPr>
          <p:cNvPr id="148" name="Google Shape;148;p20"/>
          <p:cNvSpPr txBox="1"/>
          <p:nvPr/>
        </p:nvSpPr>
        <p:spPr>
          <a:xfrm>
            <a:off x="3828327" y="638280"/>
            <a:ext cx="1568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R&amp;E Expense</a:t>
            </a:r>
            <a:endParaRPr/>
          </a:p>
        </p:txBody>
      </p:sp>
      <p:sp>
        <p:nvSpPr>
          <p:cNvPr id="149" name="Google Shape;149;p20"/>
          <p:cNvSpPr txBox="1"/>
          <p:nvPr/>
        </p:nvSpPr>
        <p:spPr>
          <a:xfrm>
            <a:off x="2375518" y="3632682"/>
            <a:ext cx="1359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Ordinary &amp; Necessary?</a:t>
            </a:r>
            <a:endParaRPr/>
          </a:p>
        </p:txBody>
      </p:sp>
      <p:cxnSp>
        <p:nvCxnSpPr>
          <p:cNvPr id="150" name="Google Shape;150;p20"/>
          <p:cNvCxnSpPr/>
          <p:nvPr/>
        </p:nvCxnSpPr>
        <p:spPr>
          <a:xfrm flipH="1">
            <a:off x="2270100" y="4171950"/>
            <a:ext cx="358800" cy="338700"/>
          </a:xfrm>
          <a:prstGeom prst="straightConnector1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1" name="Google Shape;151;p20"/>
          <p:cNvSpPr txBox="1"/>
          <p:nvPr/>
        </p:nvSpPr>
        <p:spPr>
          <a:xfrm>
            <a:off x="1946824" y="4079947"/>
            <a:ext cx="51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Yes</a:t>
            </a:r>
            <a:endParaRPr/>
          </a:p>
        </p:txBody>
      </p:sp>
      <p:sp>
        <p:nvSpPr>
          <p:cNvPr id="152" name="Google Shape;152;p20"/>
          <p:cNvSpPr txBox="1"/>
          <p:nvPr/>
        </p:nvSpPr>
        <p:spPr>
          <a:xfrm>
            <a:off x="1823236" y="4523532"/>
            <a:ext cx="763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162</a:t>
            </a:r>
            <a:endParaRPr/>
          </a:p>
        </p:txBody>
      </p:sp>
      <p:sp>
        <p:nvSpPr>
          <p:cNvPr id="153" name="Google Shape;153;p20"/>
          <p:cNvSpPr txBox="1"/>
          <p:nvPr/>
        </p:nvSpPr>
        <p:spPr>
          <a:xfrm>
            <a:off x="3432371" y="4079947"/>
            <a:ext cx="51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</a:t>
            </a:r>
            <a:endParaRPr/>
          </a:p>
        </p:txBody>
      </p:sp>
      <p:cxnSp>
        <p:nvCxnSpPr>
          <p:cNvPr id="154" name="Google Shape;154;p20"/>
          <p:cNvCxnSpPr/>
          <p:nvPr/>
        </p:nvCxnSpPr>
        <p:spPr>
          <a:xfrm>
            <a:off x="3074782" y="4171938"/>
            <a:ext cx="297000" cy="3429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220"/>
              <a:t>IRS Statements on Standards for Tax Services (AICPA)</a:t>
            </a:r>
            <a:endParaRPr sz="2220"/>
          </a:p>
        </p:txBody>
      </p:sp>
      <p:sp>
        <p:nvSpPr>
          <p:cNvPr id="160" name="Google Shape;160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61" name="Google Shape;16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88763" y="1017725"/>
            <a:ext cx="4183675" cy="3592201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1"/>
          <p:cNvSpPr txBox="1"/>
          <p:nvPr/>
        </p:nvSpPr>
        <p:spPr>
          <a:xfrm>
            <a:off x="351375" y="1054125"/>
            <a:ext cx="3937500" cy="18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b="1" lang="en" sz="1500"/>
              <a:t>How do I mitigate the chance of penalties?</a:t>
            </a:r>
            <a:endParaRPr b="1"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Position must have “reasonable basis”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b="1" lang="en" sz="1500"/>
              <a:t>Industry Myth</a:t>
            </a:r>
            <a:endParaRPr b="1"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Position should meet the standard of “more likely than not”</a:t>
            </a:r>
            <a:endParaRPr sz="1500"/>
          </a:p>
        </p:txBody>
      </p:sp>
      <p:sp>
        <p:nvSpPr>
          <p:cNvPr id="163" name="Google Shape;163;p21"/>
          <p:cNvSpPr/>
          <p:nvPr/>
        </p:nvSpPr>
        <p:spPr>
          <a:xfrm>
            <a:off x="4306175" y="3625875"/>
            <a:ext cx="4166400" cy="3936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323232"/>
      </a:dk2>
      <a:lt2>
        <a:srgbClr val="EEEEEE"/>
      </a:lt2>
      <a:accent1>
        <a:srgbClr val="34B853"/>
      </a:accent1>
      <a:accent2>
        <a:srgbClr val="E48A2B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