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orban\Desktop\SBIR%20stuff\SBIR%20vs%20VC%20Seed%20Stage%20De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orban\Desktop\SBIR%20stuff\SBIR%20vs%20VC%20Seed%20Stage%20Deal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orban\Desktop\SBIR%20stuff\SBIR%20vs%20VC%20Seed%20Stage%20De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SBIR/STTR Awards</c:v>
          </c:tx>
          <c:dLbls>
            <c:dLblPos val="inEnd"/>
            <c:showVal val="1"/>
          </c:dLbls>
          <c:cat>
            <c:numRef>
              <c:f>Sheet1!$I$53:$I$57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Sheet1!$J$53:$J$57</c:f>
              <c:numCache>
                <c:formatCode>General</c:formatCode>
                <c:ptCount val="5"/>
                <c:pt idx="0">
                  <c:v>5645</c:v>
                </c:pt>
                <c:pt idx="1">
                  <c:v>5154</c:v>
                </c:pt>
                <c:pt idx="2">
                  <c:v>5298</c:v>
                </c:pt>
                <c:pt idx="3">
                  <c:v>5528</c:v>
                </c:pt>
                <c:pt idx="4">
                  <c:v>5163</c:v>
                </c:pt>
              </c:numCache>
            </c:numRef>
          </c:val>
        </c:ser>
        <c:ser>
          <c:idx val="1"/>
          <c:order val="1"/>
          <c:tx>
            <c:v>VC Seed Deals</c:v>
          </c:tx>
          <c:dLbls>
            <c:dLblPos val="inEnd"/>
            <c:showVal val="1"/>
          </c:dLbls>
          <c:val>
            <c:numRef>
              <c:f>Sheet1!$L$53:$L$57</c:f>
              <c:numCache>
                <c:formatCode>General</c:formatCode>
                <c:ptCount val="5"/>
                <c:pt idx="0">
                  <c:v>1636</c:v>
                </c:pt>
                <c:pt idx="1">
                  <c:v>1784</c:v>
                </c:pt>
                <c:pt idx="2">
                  <c:v>2029</c:v>
                </c:pt>
                <c:pt idx="3">
                  <c:v>1961</c:v>
                </c:pt>
                <c:pt idx="4">
                  <c:v>1698</c:v>
                </c:pt>
              </c:numCache>
            </c:numRef>
          </c:val>
        </c:ser>
        <c:axId val="77335552"/>
        <c:axId val="77341440"/>
      </c:barChart>
      <c:catAx>
        <c:axId val="77335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341440"/>
        <c:crosses val="autoZero"/>
        <c:auto val="1"/>
        <c:lblAlgn val="ctr"/>
        <c:lblOffset val="100"/>
      </c:catAx>
      <c:valAx>
        <c:axId val="773414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3355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VC Seed Deals By Industry </a:t>
            </a:r>
            <a:r>
              <a:rPr lang="en-US" sz="2000" dirty="0" smtClean="0"/>
              <a:t>Sector, 2012-2016</a:t>
            </a:r>
            <a:endParaRPr lang="en-US" sz="2000" dirty="0"/>
          </a:p>
        </c:rich>
      </c:tx>
      <c:layout>
        <c:manualLayout>
          <c:xMode val="edge"/>
          <c:yMode val="edge"/>
          <c:x val="0.12161745406824152"/>
          <c:y val="3.8156084919764785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6.6052620438574419E-2"/>
                  <c:y val="0.13297343513878951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6.8615273897214502E-2"/>
                  <c:y val="-0.14740077944802354"/>
                </c:manualLayout>
              </c:layout>
              <c:showCatName val="1"/>
              <c:showPercent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Sheet2!$K$19:$K$20</c:f>
              <c:strCache>
                <c:ptCount val="2"/>
                <c:pt idx="0">
                  <c:v>Everthing Else</c:v>
                </c:pt>
                <c:pt idx="1">
                  <c:v>Software, Telecomm, Internet Deals</c:v>
                </c:pt>
              </c:strCache>
            </c:strRef>
          </c:cat>
          <c:val>
            <c:numRef>
              <c:f>Sheet2!$L$19:$L$20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VC Seed Deals By </a:t>
            </a:r>
            <a:r>
              <a:rPr lang="en-US" sz="2000" dirty="0" smtClean="0"/>
              <a:t>State, 2012-2016</a:t>
            </a:r>
            <a:endParaRPr lang="en-US" sz="2000" dirty="0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1568347303361316"/>
                  <c:y val="3.6655418072741044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E</a:t>
                    </a:r>
                    <a:r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verywhere Else
44%</a:t>
                    </a:r>
                    <a:endParaRPr lang="en-US"/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showCatName val="1"/>
              <c:showPercent val="1"/>
            </c:dLbl>
            <c:dLbl>
              <c:idx val="1"/>
              <c:layout>
                <c:manualLayout>
                  <c:x val="0.14189886546439823"/>
                  <c:y val="-1.1898929300504103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9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Sheet2!$O$19:$O$20</c:f>
              <c:strCache>
                <c:ptCount val="2"/>
                <c:pt idx="0">
                  <c:v>Everwhere Else</c:v>
                </c:pt>
                <c:pt idx="1">
                  <c:v>California &amp; Massachusetts</c:v>
                </c:pt>
              </c:strCache>
            </c:strRef>
          </c:cat>
          <c:val>
            <c:numRef>
              <c:f>Sheet2!$P$19:$P$20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0.68559</cdr:x>
      <cdr:y>0.85234</cdr:y>
    </cdr:from>
    <cdr:to>
      <cdr:x>1</cdr:x>
      <cdr:y>0.97008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90850" y="3097212"/>
          <a:ext cx="1371599" cy="427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000" i="1" dirty="0" smtClean="0">
              <a:latin typeface="Arial"/>
            </a:rPr>
            <a:t>*Data by PWC </a:t>
          </a:r>
          <a:r>
            <a:rPr lang="en-US" sz="1000" i="1" dirty="0" err="1" smtClean="0">
              <a:latin typeface="Arial"/>
            </a:rPr>
            <a:t>MoneyTree</a:t>
          </a:r>
          <a:r>
            <a:rPr lang="en-US" sz="1000" i="1" dirty="0" smtClean="0">
              <a:latin typeface="Arial"/>
            </a:rPr>
            <a:t> </a:t>
          </a:r>
          <a:r>
            <a:rPr lang="en-US" sz="1000" i="1" dirty="0">
              <a:latin typeface="Arial"/>
            </a:rPr>
            <a:t>Report</a:t>
          </a:r>
          <a:endParaRPr lang="en-U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National SBIR Spring Conference 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6457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Anaheim, CA</a:t>
            </a:r>
          </a:p>
          <a:p>
            <a:r>
              <a:rPr lang="en-US" dirty="0" smtClean="0"/>
              <a:t>May 16, 2018</a:t>
            </a:r>
          </a:p>
          <a:p>
            <a:endParaRPr lang="en-US" dirty="0" smtClean="0"/>
          </a:p>
          <a:p>
            <a:r>
              <a:rPr lang="en-US" dirty="0" smtClean="0"/>
              <a:t>Jere Glover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Small Business Technology Council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orban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278813" cy="54133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1143000"/>
          </a:xfrm>
        </p:spPr>
        <p:txBody>
          <a:bodyPr/>
          <a:lstStyle/>
          <a:p>
            <a:r>
              <a:rPr lang="en-US" dirty="0" smtClean="0"/>
              <a:t>Navy Phase III Guidebook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 Data Rights</a:t>
            </a:r>
            <a:endParaRPr lang="en-US" dirty="0"/>
          </a:p>
        </p:txBody>
      </p:sp>
      <p:pic>
        <p:nvPicPr>
          <p:cNvPr id="1026" name="Picture 2" descr="C:\Users\aorban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1"/>
            <a:ext cx="7848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74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SBIR Data Rights </a:t>
            </a:r>
            <a:br>
              <a:rPr lang="en-US" sz="4800" dirty="0" smtClean="0"/>
            </a:br>
            <a:r>
              <a:rPr lang="en-US" sz="4800" dirty="0" err="1" smtClean="0"/>
              <a:t>vs</a:t>
            </a:r>
            <a:r>
              <a:rPr lang="en-US" sz="4800" dirty="0" smtClean="0"/>
              <a:t> Patent Protection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orban\Desktop\AF &amp; Navy SBIR Economic Infograph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34400" cy="5638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SBIR generates </a:t>
            </a:r>
            <a:r>
              <a:rPr lang="en-US" sz="2400" b="1" dirty="0" smtClean="0"/>
              <a:t>$14.7 in economic returns</a:t>
            </a:r>
            <a:r>
              <a:rPr lang="en-US" sz="2400" dirty="0" smtClean="0"/>
              <a:t> for every </a:t>
            </a:r>
            <a:r>
              <a:rPr lang="en-US" sz="2400" b="1" dirty="0" smtClean="0"/>
              <a:t>$1</a:t>
            </a:r>
            <a:r>
              <a:rPr lang="en-US" sz="2400" dirty="0" smtClean="0"/>
              <a:t> invested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4008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National Economic Impacts from the Air Force and Navy SBIR/STTR</a:t>
            </a:r>
          </a:p>
          <a:p>
            <a:r>
              <a:rPr lang="en-US" sz="1100" dirty="0" smtClean="0"/>
              <a:t>Programs, 2000-2013, </a:t>
            </a:r>
            <a:r>
              <a:rPr lang="en-US" sz="1100" dirty="0" err="1" smtClean="0"/>
              <a:t>Techlink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7924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70% of University Licensing deals to Small Businesses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6550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AUTM FY2016  Licensing Survey</a:t>
            </a:r>
            <a:endParaRPr lang="en-US" sz="1400" dirty="0"/>
          </a:p>
        </p:txBody>
      </p:sp>
      <p:pic>
        <p:nvPicPr>
          <p:cNvPr id="2051" name="Picture 3" descr="C:\Users\aorban\Desktop\Autm infograph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990600"/>
            <a:ext cx="8743950" cy="546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809 Panel Recommends Doubling SBIR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45992" cy="46634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Section 809 Panel was tasked with finding ways to streamline and improve DOD acquisition</a:t>
            </a:r>
          </a:p>
          <a:p>
            <a:r>
              <a:rPr lang="en-US" sz="2400" dirty="0" smtClean="0"/>
              <a:t>Their recommendations included making SBIR permanent and increasing allocation to 7.0%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5" name="Picture 3" descr="C:\Users\aorban\Desktop\Section 809 Pan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3545189" cy="349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SBIR Firms Produce &gt;20% of Key Innovations</a:t>
            </a:r>
            <a:endParaRPr lang="en-US" sz="3200" dirty="0"/>
          </a:p>
        </p:txBody>
      </p:sp>
      <p:pic>
        <p:nvPicPr>
          <p:cNvPr id="6" name="Picture 2" descr="C:\Users\Jere\Documents\speeches\gansler where innovations come fro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8456" y="2133360"/>
            <a:ext cx="4572638" cy="3429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Bloomberg 2018 Innovation Index</a:t>
            </a:r>
            <a:endParaRPr lang="en-US" dirty="0"/>
          </a:p>
        </p:txBody>
      </p:sp>
      <p:pic>
        <p:nvPicPr>
          <p:cNvPr id="4" name="Content Placeholder 3" descr="https://assets.bwbx.io/images/users/iqjWHBFdfxIU/iZZqjHcIo1Sg/v3/800x-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435100" y="1518614"/>
            <a:ext cx="7499350" cy="46589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0" y="6019800"/>
            <a:ext cx="335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Bloomberg 2018 Innovation Index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Number of SBIR/STTR Awards </a:t>
            </a:r>
            <a:r>
              <a:rPr lang="en-US" sz="3600" dirty="0" err="1" smtClean="0"/>
              <a:t>vs</a:t>
            </a:r>
            <a:r>
              <a:rPr lang="en-US" sz="3600" dirty="0" smtClean="0"/>
              <a:t> VC Seed Deals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M&amp;A Deals in Decline since 2015</a:t>
            </a:r>
            <a:endParaRPr lang="en-US" dirty="0"/>
          </a:p>
        </p:txBody>
      </p:sp>
      <p:pic>
        <p:nvPicPr>
          <p:cNvPr id="4" name="Picture 2" descr="C:\Users\aorban\Desktop\SBIR stuff\M&amp;A Activity in Europe &amp; North Americ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628061"/>
            <a:ext cx="7499350" cy="4440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274320"/>
            <a:ext cx="7714488" cy="868680"/>
          </a:xfrm>
        </p:spPr>
        <p:txBody>
          <a:bodyPr>
            <a:noAutofit/>
          </a:bodyPr>
          <a:lstStyle/>
          <a:p>
            <a:r>
              <a:rPr lang="en-US" sz="2800" dirty="0" smtClean="0"/>
              <a:t>VC Seed deals Concentrated by Industry and State </a:t>
            </a:r>
            <a:endParaRPr lang="en-US" sz="2800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0" y="1295400"/>
          <a:ext cx="449513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4476750" y="1295400"/>
          <a:ext cx="451485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1359</TotalTime>
  <Words>178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National SBIR Spring Conference </vt:lpstr>
      <vt:lpstr>SBIR generates $14.7 in economic returns for every $1 invested</vt:lpstr>
      <vt:lpstr>70% of University Licensing deals to Small Businesses</vt:lpstr>
      <vt:lpstr>809 Panel Recommends Doubling SBIR</vt:lpstr>
      <vt:lpstr>SBIR Firms Produce &gt;20% of Key Innovations</vt:lpstr>
      <vt:lpstr>Bloomberg 2018 Innovation Index</vt:lpstr>
      <vt:lpstr>Number of SBIR/STTR Awards vs VC Seed Deals </vt:lpstr>
      <vt:lpstr>M&amp;A Deals in Decline since 2015</vt:lpstr>
      <vt:lpstr>VC Seed deals Concentrated by Industry and State </vt:lpstr>
      <vt:lpstr>Navy Phase III Guidebook</vt:lpstr>
      <vt:lpstr>SBIR Data Rights</vt:lpstr>
      <vt:lpstr>SBIR Data Rights  vs Patent Protection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Alec Orban</dc:creator>
  <cp:lastModifiedBy>aorban</cp:lastModifiedBy>
  <cp:revision>11</cp:revision>
  <dcterms:created xsi:type="dcterms:W3CDTF">2006-08-16T00:00:00Z</dcterms:created>
  <dcterms:modified xsi:type="dcterms:W3CDTF">2018-05-16T14:55:55Z</dcterms:modified>
</cp:coreProperties>
</file>