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7" r:id="rId3"/>
    <p:sldId id="265" r:id="rId4"/>
    <p:sldId id="263" r:id="rId5"/>
    <p:sldId id="264" r:id="rId6"/>
    <p:sldId id="258" r:id="rId7"/>
    <p:sldId id="260" r:id="rId8"/>
    <p:sldId id="261" r:id="rId9"/>
    <p:sldId id="268" r:id="rId10"/>
    <p:sldId id="266" r:id="rId11"/>
    <p:sldId id="267" r:id="rId12"/>
    <p:sldId id="269" r:id="rId13"/>
    <p:sldId id="25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637" autoAdjust="0"/>
  </p:normalViewPr>
  <p:slideViewPr>
    <p:cSldViewPr>
      <p:cViewPr>
        <p:scale>
          <a:sx n="70" d="100"/>
          <a:sy n="70" d="100"/>
        </p:scale>
        <p:origin x="-1733" y="-2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66745-8255-4656-AF6B-27ADE8BDB304}" type="datetimeFigureOut">
              <a:rPr lang="en-US" smtClean="0"/>
              <a:t>8/16/2017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F8A01-17EB-4B9B-9C66-280123747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46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2F8A01-17EB-4B9B-9C66-2801237474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56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F880-8D8E-4505-AA3A-E41B5DB0A2BB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EF7335-8EE3-4290-8D05-B669E5F317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F880-8D8E-4505-AA3A-E41B5DB0A2BB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7335-8EE3-4290-8D05-B669E5F31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3EF7335-8EE3-4290-8D05-B669E5F317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F880-8D8E-4505-AA3A-E41B5DB0A2BB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F880-8D8E-4505-AA3A-E41B5DB0A2BB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3EF7335-8EE3-4290-8D05-B669E5F317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F880-8D8E-4505-AA3A-E41B5DB0A2BB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EF7335-8EE3-4290-8D05-B669E5F317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6FBF880-8D8E-4505-AA3A-E41B5DB0A2BB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F7335-8EE3-4290-8D05-B669E5F317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F880-8D8E-4505-AA3A-E41B5DB0A2BB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3EF7335-8EE3-4290-8D05-B669E5F317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F880-8D8E-4505-AA3A-E41B5DB0A2BB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3EF7335-8EE3-4290-8D05-B669E5F31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F880-8D8E-4505-AA3A-E41B5DB0A2BB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EF7335-8EE3-4290-8D05-B669E5F31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EF7335-8EE3-4290-8D05-B669E5F317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BF880-8D8E-4505-AA3A-E41B5DB0A2BB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3EF7335-8EE3-4290-8D05-B669E5F317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6FBF880-8D8E-4505-AA3A-E41B5DB0A2BB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6FBF880-8D8E-4505-AA3A-E41B5DB0A2BB}" type="datetimeFigureOut">
              <a:rPr lang="en-US" smtClean="0"/>
              <a:pPr/>
              <a:t>8/16/2017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3EF7335-8EE3-4290-8D05-B669E5F317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8458200" cy="3200400"/>
          </a:xfrm>
        </p:spPr>
        <p:txBody>
          <a:bodyPr>
            <a:normAutofit fontScale="92500" lnSpcReduction="10000"/>
          </a:bodyPr>
          <a:lstStyle/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500" dirty="0" smtClean="0"/>
              <a:t>Jere Glover</a:t>
            </a:r>
          </a:p>
          <a:p>
            <a:endParaRPr lang="en-US" sz="3200" dirty="0" smtClean="0"/>
          </a:p>
          <a:p>
            <a:r>
              <a:rPr lang="en-US" sz="1900" dirty="0" smtClean="0"/>
              <a:t>Executive Director</a:t>
            </a:r>
          </a:p>
          <a:p>
            <a:r>
              <a:rPr lang="en-US" sz="1900" dirty="0" smtClean="0"/>
              <a:t>Small Business Technology Council</a:t>
            </a:r>
            <a:endParaRPr lang="en-US" sz="19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SBIR Economic Impact &amp; Legislation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Beyond Phase II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August 17, 2017</a:t>
            </a:r>
            <a:br>
              <a:rPr lang="en-US" sz="2000" dirty="0" smtClean="0"/>
            </a:br>
            <a:r>
              <a:rPr lang="en-US" sz="2000" dirty="0" smtClean="0"/>
              <a:t>Chicago, IL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Force SBIR </a:t>
            </a:r>
            <a:r>
              <a:rPr lang="en-US" dirty="0" err="1" smtClean="0"/>
              <a:t>Ecomonic</a:t>
            </a:r>
            <a:r>
              <a:rPr lang="en-US" dirty="0" smtClean="0"/>
              <a:t> Impacts</a:t>
            </a:r>
            <a:endParaRPr lang="en-US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 rotWithShape="1">
          <a:blip r:embed="rId2" cstate="print"/>
          <a:srcRect l="7059" t="14745" r="7059" b="9420"/>
          <a:stretch/>
        </p:blipFill>
        <p:spPr bwMode="auto">
          <a:xfrm>
            <a:off x="1143000" y="1447800"/>
            <a:ext cx="7086600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Navy SBIR Economic Impacts</a:t>
            </a:r>
            <a:endParaRPr lang="en-US" dirty="0"/>
          </a:p>
        </p:txBody>
      </p:sp>
      <p:pic>
        <p:nvPicPr>
          <p:cNvPr id="1026" name="Picture 2" descr="C:\Users\aorban\Desktop\Downloads\Jere Chicago Speech\Navy Chart.PNG"/>
          <p:cNvPicPr>
            <a:picLocks noChangeAspect="1" noChangeArrowheads="1"/>
          </p:cNvPicPr>
          <p:nvPr/>
        </p:nvPicPr>
        <p:blipFill>
          <a:blip r:embed="rId2" cstate="print"/>
          <a:srcRect t="11096" r="1363" b="6657"/>
          <a:stretch>
            <a:fillRect/>
          </a:stretch>
        </p:blipFill>
        <p:spPr bwMode="auto">
          <a:xfrm>
            <a:off x="1676400" y="1219200"/>
            <a:ext cx="5715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DOD SBIR Economic Impact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2286000"/>
            <a:ext cx="8503920" cy="381304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DOD has commissioned a DOD-wide study of the economic impacts of the SBIR/STTR Programs that is currently being undertaken.</a:t>
            </a:r>
            <a:endParaRPr lang="en-US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Navy SBIR Phase III Guidebook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 cstate="print"/>
          <a:srcRect l="3051" t="5992" r="3702" b="13035"/>
          <a:stretch/>
        </p:blipFill>
        <p:spPr bwMode="auto">
          <a:xfrm>
            <a:off x="2209800" y="1371600"/>
            <a:ext cx="4656587" cy="523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DoD SBIR/STTR Awards, PH 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5691" y="5855834"/>
            <a:ext cx="84126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sz="800" dirty="0"/>
              <a:t>https://www.sbir.gov/analytics-dashboard?phase_tid%5B%5D=105789&amp;year%5B%5D=2016&amp;year%5B%5D=2015&amp;year%5B%5D=2014&amp;year%5B%5D=2013&amp;year%5B%5D=2012&amp;year%5B%5D=2011&amp;year%5B%5D=2010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1" y="1045709"/>
            <a:ext cx="863917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030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04346" y="1527175"/>
            <a:ext cx="6098796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aorban\Desktop\Downloads\Jere Chicago Speech\White Paper Cover 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"/>
            <a:ext cx="5791200" cy="6550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SBIR Successes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1.7% of total Federal R&amp;D Funding</a:t>
            </a:r>
          </a:p>
          <a:p>
            <a:r>
              <a:rPr lang="en-US" dirty="0" smtClean="0"/>
              <a:t>25% of Key Innovations</a:t>
            </a:r>
          </a:p>
          <a:p>
            <a:r>
              <a:rPr lang="en-US" dirty="0" smtClean="0"/>
              <a:t>1 SBIR Technology Saved $500 million on F-35 program</a:t>
            </a:r>
          </a:p>
          <a:p>
            <a:r>
              <a:rPr lang="en-US" dirty="0" smtClean="0"/>
              <a:t>Qualcomm, Symantec, </a:t>
            </a:r>
            <a:r>
              <a:rPr lang="en-US" dirty="0" err="1" smtClean="0"/>
              <a:t>Biogen</a:t>
            </a:r>
            <a:r>
              <a:rPr lang="en-US" dirty="0" smtClean="0"/>
              <a:t>, </a:t>
            </a:r>
            <a:r>
              <a:rPr lang="en-US" dirty="0" err="1" smtClean="0"/>
              <a:t>iRobot</a:t>
            </a:r>
            <a:r>
              <a:rPr lang="en-US" dirty="0" smtClean="0"/>
              <a:t>, </a:t>
            </a:r>
            <a:r>
              <a:rPr lang="en-US" dirty="0" err="1" smtClean="0"/>
              <a:t>Genzyme</a:t>
            </a:r>
            <a:r>
              <a:rPr lang="en-US" dirty="0" smtClean="0"/>
              <a:t>, </a:t>
            </a:r>
            <a:r>
              <a:rPr lang="en-US" dirty="0" err="1" smtClean="0"/>
              <a:t>Illumina</a:t>
            </a:r>
            <a:r>
              <a:rPr lang="en-US" dirty="0" smtClean="0"/>
              <a:t>, </a:t>
            </a:r>
            <a:r>
              <a:rPr lang="en-US" dirty="0" err="1" smtClean="0"/>
              <a:t>Gentech</a:t>
            </a:r>
            <a:r>
              <a:rPr lang="en-US" dirty="0" smtClean="0"/>
              <a:t> all received SBIR awards</a:t>
            </a:r>
          </a:p>
          <a:p>
            <a:r>
              <a:rPr lang="en-US" dirty="0" smtClean="0"/>
              <a:t>45%-70% of SBIR Phase II technologies have been commercialized</a:t>
            </a:r>
          </a:p>
          <a:p>
            <a:r>
              <a:rPr lang="en-US" dirty="0" smtClean="0"/>
              <a:t>Federal Government receives $4.16 in Federal taxes for every dollar spent on SBIR</a:t>
            </a:r>
          </a:p>
          <a:p>
            <a:r>
              <a:rPr lang="en-US" dirty="0" smtClean="0"/>
              <a:t>217% Return on Taxes at the state and local level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SBIR Legislative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Reagan &amp; Congress created SBIR in 1982</a:t>
            </a:r>
          </a:p>
          <a:p>
            <a:r>
              <a:rPr lang="en-US" dirty="0" smtClean="0"/>
              <a:t>SBIR then reauthorized for 6 years to 1988, 7 years to 1993, 8 years to 2000, 8 years to 2008</a:t>
            </a:r>
          </a:p>
          <a:p>
            <a:r>
              <a:rPr lang="en-US" dirty="0" smtClean="0"/>
              <a:t>14 Continuing Resolutions before 2011 6 year Reauthorization </a:t>
            </a:r>
            <a:r>
              <a:rPr lang="en-US" dirty="0" smtClean="0"/>
              <a:t>passed</a:t>
            </a:r>
          </a:p>
          <a:p>
            <a:r>
              <a:rPr lang="en-US" dirty="0" smtClean="0"/>
              <a:t>Reauthorized in the 2017 NDAA for another five years until 2022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SBIR Creates 25% of Key Innovations</a:t>
            </a:r>
            <a:endParaRPr lang="en-US" dirty="0"/>
          </a:p>
        </p:txBody>
      </p:sp>
      <p:pic>
        <p:nvPicPr>
          <p:cNvPr id="2050" name="Picture 2" descr="C:\Users\Jere\Documents\speeches\gansler where innovations come from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19200" y="1504950"/>
            <a:ext cx="6705600" cy="5029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Business % of Federal R&amp;D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" y="1905000"/>
            <a:ext cx="8859899" cy="408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00800" y="1219199"/>
            <a:ext cx="266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96.86% of Federal R&amp;D goes to Big Business, Universities, and Labs (in 2012).  Only about 3% of the funding goes to small business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Chairman Lamar Smith on SBIR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300" dirty="0" smtClean="0"/>
              <a:t>  </a:t>
            </a:r>
            <a:r>
              <a:rPr lang="en-US" sz="2300" i="1" dirty="0" smtClean="0"/>
              <a:t> “SBIR began with a deduction of 0.2 percent from agencies’ research budgets. Today, the SBIR allocation from basic research is 3.2 percent, or 16 times higher. Eleven federal agencies with research budgets of $100 million or more are currently subject to the SBIR funding ‘tax’.”</a:t>
            </a:r>
          </a:p>
          <a:p>
            <a:pPr>
              <a:buNone/>
            </a:pPr>
            <a:endParaRPr lang="en-US" sz="2000" i="1" dirty="0" smtClean="0"/>
          </a:p>
          <a:p>
            <a:pPr>
              <a:buNone/>
            </a:pPr>
            <a:r>
              <a:rPr lang="en-US" sz="2300" i="1" dirty="0" smtClean="0"/>
              <a:t>   “This is a significant diversion at a time when U.S. research and development leadership is under challenge.”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</a:t>
            </a:r>
            <a:r>
              <a:rPr lang="en-US" sz="2400" i="1" dirty="0" smtClean="0"/>
              <a:t>“…we must assure that not a single tax dollar is wasted.”                                  	</a:t>
            </a:r>
            <a:r>
              <a:rPr lang="en-US" sz="2400" dirty="0" smtClean="0"/>
              <a:t>– Waste, Fraud, &amp; Abuse</a:t>
            </a:r>
          </a:p>
          <a:p>
            <a:pPr>
              <a:buNone/>
            </a:pPr>
            <a:endParaRPr lang="en-US" sz="2300" i="1" dirty="0" smtClean="0"/>
          </a:p>
          <a:p>
            <a:pPr>
              <a:buNone/>
            </a:pPr>
            <a:r>
              <a:rPr lang="en-US" sz="2300" dirty="0" smtClean="0"/>
              <a:t>-Statement of Chairman Lamar Smith before the Committee on Science, Space, &amp; Technology, May 4, 2017</a:t>
            </a:r>
            <a:endParaRPr lang="en-US" sz="2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Pending Legislation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2018 NDAA</a:t>
            </a:r>
          </a:p>
          <a:p>
            <a:r>
              <a:rPr lang="en-US" dirty="0" smtClean="0"/>
              <a:t>Sec. 897 Phase III Awards: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400" dirty="0" smtClean="0"/>
              <a:t>“SBIR Awards considered to satisfy competition requirements, and issue, without further justification, Phase III Awards”</a:t>
            </a:r>
          </a:p>
          <a:p>
            <a:r>
              <a:rPr lang="en-US" dirty="0" smtClean="0"/>
              <a:t>Sec. 898 (d) Use Of Contract Vehicle:</a:t>
            </a:r>
          </a:p>
          <a:p>
            <a:pPr>
              <a:buNone/>
            </a:pPr>
            <a:r>
              <a:rPr lang="en-US" sz="2400" dirty="0" smtClean="0"/>
              <a:t>     “A multiple award contract described in subsection (b) may be used by any service or component of the Department.”</a:t>
            </a:r>
          </a:p>
          <a:p>
            <a:r>
              <a:rPr lang="en-US" sz="2400" dirty="0" smtClean="0"/>
              <a:t>HR 2763 SBIR/STTR Improvement Bill, Sec. 9:</a:t>
            </a:r>
          </a:p>
          <a:p>
            <a:pPr lvl="1">
              <a:buNone/>
            </a:pPr>
            <a:r>
              <a:rPr lang="en-US" sz="1900" dirty="0" smtClean="0"/>
              <a:t>“</a:t>
            </a:r>
            <a:r>
              <a:rPr lang="en-US" dirty="0" smtClean="0">
                <a:solidFill>
                  <a:schemeClr val="tx1"/>
                </a:solidFill>
              </a:rPr>
              <a:t>as direct follow-on awards issued without further competition”</a:t>
            </a:r>
            <a:endParaRPr lang="en-US" sz="19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2103</TotalTime>
  <Words>344</Words>
  <Application>Microsoft Office PowerPoint</Application>
  <PresentationFormat>On-screen Show (4:3)</PresentationFormat>
  <Paragraphs>48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Civic</vt:lpstr>
      <vt:lpstr>SBIR Economic Impact &amp; Legislation Beyond Phase II August 17, 2017 Chicago, IL</vt:lpstr>
      <vt:lpstr>PowerPoint Presentation</vt:lpstr>
      <vt:lpstr>PowerPoint Presentation</vt:lpstr>
      <vt:lpstr>SBIR Successes</vt:lpstr>
      <vt:lpstr>SBIR Legislative History</vt:lpstr>
      <vt:lpstr>SBIR Creates 25% of Key Innovations</vt:lpstr>
      <vt:lpstr>Small Business % of Federal R&amp;D</vt:lpstr>
      <vt:lpstr>Chairman Lamar Smith on SBIR</vt:lpstr>
      <vt:lpstr>Pending Legislation</vt:lpstr>
      <vt:lpstr>Air Force SBIR Ecomonic Impacts</vt:lpstr>
      <vt:lpstr>Navy SBIR Economic Impacts</vt:lpstr>
      <vt:lpstr>DOD SBIR Economic Impact Study</vt:lpstr>
      <vt:lpstr>Navy SBIR Phase III Guidebook</vt:lpstr>
      <vt:lpstr>DoD SBIR/STTR Awards, PH I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SBIR Conference May 17, 2017</dc:title>
  <dc:creator>Jere</dc:creator>
  <cp:lastModifiedBy>Robert N. Schmidt</cp:lastModifiedBy>
  <cp:revision>25</cp:revision>
  <dcterms:created xsi:type="dcterms:W3CDTF">2017-05-17T13:01:02Z</dcterms:created>
  <dcterms:modified xsi:type="dcterms:W3CDTF">2017-08-17T01:54:59Z</dcterms:modified>
</cp:coreProperties>
</file>